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56" r:id="rId2"/>
    <p:sldId id="290" r:id="rId3"/>
    <p:sldId id="259" r:id="rId4"/>
    <p:sldId id="363" r:id="rId5"/>
    <p:sldId id="370" r:id="rId6"/>
    <p:sldId id="257" r:id="rId7"/>
    <p:sldId id="361" r:id="rId8"/>
    <p:sldId id="362" r:id="rId9"/>
    <p:sldId id="371" r:id="rId10"/>
    <p:sldId id="364" r:id="rId11"/>
    <p:sldId id="366" r:id="rId12"/>
    <p:sldId id="365" r:id="rId13"/>
    <p:sldId id="368" r:id="rId14"/>
    <p:sldId id="369" r:id="rId15"/>
    <p:sldId id="292" r:id="rId16"/>
    <p:sldId id="373" r:id="rId17"/>
    <p:sldId id="374" r:id="rId18"/>
    <p:sldId id="375" r:id="rId19"/>
    <p:sldId id="376" r:id="rId20"/>
    <p:sldId id="377" r:id="rId21"/>
    <p:sldId id="379" r:id="rId22"/>
    <p:sldId id="394" r:id="rId23"/>
    <p:sldId id="378" r:id="rId24"/>
    <p:sldId id="380" r:id="rId25"/>
    <p:sldId id="381" r:id="rId26"/>
    <p:sldId id="382" r:id="rId27"/>
    <p:sldId id="383" r:id="rId28"/>
    <p:sldId id="384" r:id="rId29"/>
    <p:sldId id="385" r:id="rId30"/>
    <p:sldId id="386" r:id="rId31"/>
    <p:sldId id="387" r:id="rId32"/>
    <p:sldId id="393" r:id="rId33"/>
    <p:sldId id="388" r:id="rId34"/>
    <p:sldId id="389" r:id="rId35"/>
    <p:sldId id="390" r:id="rId36"/>
    <p:sldId id="391" r:id="rId37"/>
    <p:sldId id="395" r:id="rId38"/>
    <p:sldId id="392" r:id="rId39"/>
    <p:sldId id="396" r:id="rId40"/>
    <p:sldId id="401" r:id="rId41"/>
    <p:sldId id="397" r:id="rId42"/>
    <p:sldId id="398" r:id="rId43"/>
    <p:sldId id="399" r:id="rId44"/>
    <p:sldId id="400" r:id="rId45"/>
    <p:sldId id="403" r:id="rId46"/>
    <p:sldId id="318" r:id="rId47"/>
    <p:sldId id="322" r:id="rId48"/>
    <p:sldId id="402" r:id="rId49"/>
    <p:sldId id="404" r:id="rId50"/>
    <p:sldId id="405" r:id="rId51"/>
    <p:sldId id="406" r:id="rId52"/>
    <p:sldId id="407" r:id="rId53"/>
    <p:sldId id="408" r:id="rId54"/>
    <p:sldId id="409" r:id="rId55"/>
    <p:sldId id="410" r:id="rId56"/>
    <p:sldId id="411" r:id="rId57"/>
    <p:sldId id="412" r:id="rId58"/>
    <p:sldId id="413" r:id="rId59"/>
    <p:sldId id="414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42" autoAdjust="0"/>
    <p:restoredTop sz="77868" autoAdjust="0"/>
  </p:normalViewPr>
  <p:slideViewPr>
    <p:cSldViewPr snapToGrid="0" snapToObjects="1">
      <p:cViewPr varScale="1">
        <p:scale>
          <a:sx n="103" d="100"/>
          <a:sy n="103" d="100"/>
        </p:scale>
        <p:origin x="-268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notesMaster" Target="notesMasters/notesMaster1.xml"/><Relationship Id="rId62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E8C191-2952-1542-B4DE-3CECBF6036F9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2CA029-AE97-8047-A81B-96221AFA8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01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CA029-AE97-8047-A81B-96221AFA84E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75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51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834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06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88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1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340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06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702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247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87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07D23-DF48-154B-8C1A-74789A4CA9F7}" type="datetimeFigureOut">
              <a:rPr lang="en-US" smtClean="0"/>
              <a:t>24/10/17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249A8-DF10-A444-8864-990D424E3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6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16personalities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commons.wikimedia.org/wiki/File:Maverick_Flying_Car.jpg%23metadata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LiveProject_2017_TeamGreen@gmail.com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iceDigitalLabs/SupportingLiveProjects_2017/wiki/Support" TargetMode="External"/><Relationship Id="rId4" Type="http://schemas.openxmlformats.org/officeDocument/2006/relationships/hyperlink" Target="https://github.com/AliceDigitalLabs/SupportingLiveProjects_2017/wiki/Setting-up-your-team" TargetMode="External"/><Relationship Id="rId5" Type="http://schemas.openxmlformats.org/officeDocument/2006/relationships/hyperlink" Target="https://goo.gl/maps/aGSE7MFsgUm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commons.wikimedia.org/wiki/File:Maverick_Flying_Car.jpg%23metadata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" TargetMode="External"/><Relationship Id="rId4" Type="http://schemas.openxmlformats.org/officeDocument/2006/relationships/hyperlink" Target="https://chrome.google.com/webstore/detail/scrum-for-trello/jdbcdblgjdpmfninkoogcfpnkjmndgje" TargetMode="External"/><Relationship Id="rId5" Type="http://schemas.openxmlformats.org/officeDocument/2006/relationships/hyperlink" Target="https://commons.wikimedia.org/wiki/File:Trello_logo.jpg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rello.com/" TargetMode="External"/><Relationship Id="rId3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hyperlink" Target="https://trello.com/alicedigitallabs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hyperlink" Target="https://trello.com/alicedigitallab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s://github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4" Type="http://schemas.openxmlformats.org/officeDocument/2006/relationships/hyperlink" Target="https://github.com/explore" TargetMode="External"/><Relationship Id="rId5" Type="http://schemas.openxmlformats.org/officeDocument/2006/relationships/hyperlink" Target="https://guides.github.com/activities/hello-world/" TargetMode="External"/><Relationship Id="rId6" Type="http://schemas.openxmlformats.org/officeDocument/2006/relationships/hyperlink" Target="https://commons.wikimedia.org/wiki/File:Octicons-mark-github.svg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s://github.com/AliceDigitalLabs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hyperlink" Target="https://www.sourcetreeapp.com/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hyperlink" Target="https://www.sourcetreeapp.com/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ithub.com/alicedigitallabs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hyperlink" Target="https://github.com/AliceDigitalLabs/SupportingLiveProjects_2017/blob/master/docs/project_template/project_template.zip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hyperlink" Target="https://guides.github.com/activities/hello-world/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commons.wikimedia.org/wiki/File:Maverick_Flying_Car.jpg%23metadata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hyperlink" Target="https://www.google.co.uk/sheets/about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commons.wikimedia.org/wiki/File:Maverick_Flying_Car.jpg%23metadata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hyperlink" Target="mailto://alicedigitallabs@gmail.com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hyperlink" Target="https://github.com/AliceDigitalLabs/SupportingLiveProjects_2017/blob/master/docs/handout/your_project.pdf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commons.wikimedia.org/wiki/File:Maverick_Flying_Car.jpg%23metadata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liceDigitalLabs/SupportingLiveProjects_2017/blob/master/docs/handout/your_project.pdf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liceDigitalLabs/SupportingLiveProjects_2017/wiki/Making-a-delivery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liceDigitalLabs/SupportingLiveProjects_2017/wiki/Making-a-delivery" TargetMode="Externa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liceDigitalLabs/SupportingLiveProjects_2017/wiki/Deliverables:-Workshop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liceDigitalLabs/SupportingLiveProjects_2017/blob/master/docs/handout/your_project.pdf" TargetMode="Externa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commons.wikimedia.org/wiki/File:Maverick_Flying_Car.jpg%23metada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99371"/>
            <a:ext cx="7772400" cy="2003446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DigitalLabs@MMU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Live Projects</a:t>
            </a:r>
            <a:br>
              <a:rPr lang="en-US" dirty="0" smtClean="0"/>
            </a:br>
            <a:r>
              <a:rPr lang="en-US" dirty="0" smtClean="0"/>
              <a:t>Team Setup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12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Your Team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19343" y="1726058"/>
            <a:ext cx="4705885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Go to:</a:t>
            </a:r>
          </a:p>
          <a:p>
            <a:r>
              <a:rPr lang="en-US" sz="4000" dirty="0" smtClean="0">
                <a:hlinkClick r:id="rId2"/>
              </a:rPr>
              <a:t>16personalities.com</a:t>
            </a:r>
            <a:endParaRPr lang="en-US" sz="4000" dirty="0" smtClean="0"/>
          </a:p>
          <a:p>
            <a:endParaRPr lang="en-US" sz="4000" dirty="0"/>
          </a:p>
          <a:p>
            <a:r>
              <a:rPr lang="en-US" sz="4000" dirty="0" smtClean="0"/>
              <a:t>Click on:</a:t>
            </a:r>
          </a:p>
          <a:p>
            <a:r>
              <a:rPr lang="en-US" sz="4000" dirty="0" smtClean="0">
                <a:solidFill>
                  <a:srgbClr val="FF0000"/>
                </a:solidFill>
              </a:rPr>
              <a:t>‘Take the Test’</a:t>
            </a:r>
          </a:p>
          <a:p>
            <a:endParaRPr lang="en-US" sz="4000" dirty="0">
              <a:solidFill>
                <a:srgbClr val="FF0000"/>
              </a:solidFill>
            </a:endParaRPr>
          </a:p>
          <a:p>
            <a:r>
              <a:rPr lang="en-US" sz="4000" dirty="0" smtClean="0">
                <a:solidFill>
                  <a:srgbClr val="FF0000"/>
                </a:solidFill>
              </a:rPr>
              <a:t>You have 12 minutes!</a:t>
            </a:r>
            <a:endParaRPr 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227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Your Team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2580176"/>
            <a:ext cx="51732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Caveats: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The outcome is not a label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You don’t have to share the outcome</a:t>
            </a:r>
          </a:p>
          <a:p>
            <a:pPr marL="342900" indent="-342900">
              <a:buFont typeface="Arial"/>
              <a:buChar char="•"/>
            </a:pPr>
            <a:endParaRPr lang="en-GB" sz="2400" dirty="0" smtClean="0"/>
          </a:p>
        </p:txBody>
      </p:sp>
    </p:spTree>
    <p:extLst>
      <p:ext uri="{BB962C8B-B14F-4D97-AF65-F5344CB8AC3E}">
        <p14:creationId xmlns:p14="http://schemas.microsoft.com/office/powerpoint/2010/main" val="958424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Your Team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2273880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About You:</a:t>
            </a:r>
          </a:p>
          <a:p>
            <a:endParaRPr lang="en-US" sz="3600" dirty="0" smtClean="0"/>
          </a:p>
          <a:p>
            <a:pPr marL="342900" indent="-342900">
              <a:buFont typeface="Arial"/>
              <a:buChar char="•"/>
            </a:pPr>
            <a:endParaRPr lang="en-GB" sz="36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2441278" y="3045260"/>
            <a:ext cx="436529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Look at: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Introduction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Strengths and Weaknesses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Workplace habits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4412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Your Team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6195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Communications / Admin Roles: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3112245"/>
            <a:ext cx="26150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Project Manager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4767769"/>
            <a:ext cx="2327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Technical Lead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229100" y="4582102"/>
            <a:ext cx="444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esponsible for</a:t>
            </a:r>
          </a:p>
          <a:p>
            <a:r>
              <a:rPr lang="en-US" dirty="0"/>
              <a:t>	</a:t>
            </a:r>
            <a:r>
              <a:rPr lang="en-US" dirty="0" smtClean="0"/>
              <a:t>Collating / communicating the design</a:t>
            </a:r>
          </a:p>
          <a:p>
            <a:r>
              <a:rPr lang="en-US" dirty="0"/>
              <a:t>	</a:t>
            </a:r>
            <a:r>
              <a:rPr lang="en-US" dirty="0" smtClean="0"/>
              <a:t>The integrity of the repo</a:t>
            </a:r>
          </a:p>
          <a:p>
            <a:r>
              <a:rPr lang="en-US" dirty="0" smtClean="0"/>
              <a:t>	Making the delivery</a:t>
            </a:r>
          </a:p>
        </p:txBody>
      </p:sp>
      <p:sp>
        <p:nvSpPr>
          <p:cNvPr id="6" name="Rectangle 5"/>
          <p:cNvSpPr/>
          <p:nvPr/>
        </p:nvSpPr>
        <p:spPr>
          <a:xfrm>
            <a:off x="4229100" y="2803436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Responsible for: </a:t>
            </a:r>
          </a:p>
          <a:p>
            <a:pPr lvl="1"/>
            <a:r>
              <a:rPr lang="en-US" dirty="0" smtClean="0"/>
              <a:t>Collating / communicating project status</a:t>
            </a:r>
          </a:p>
          <a:p>
            <a:pPr lvl="1"/>
            <a:r>
              <a:rPr lang="en-US" dirty="0" smtClean="0"/>
              <a:t>The integrity of the project documentation</a:t>
            </a:r>
          </a:p>
          <a:p>
            <a:pPr lvl="1"/>
            <a:r>
              <a:rPr lang="en-US" dirty="0" smtClean="0"/>
              <a:t>Making the delivery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69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Your Team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6195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Communications / Admin Roles: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62272" y="2638941"/>
            <a:ext cx="296226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Discuss and </a:t>
            </a:r>
          </a:p>
          <a:p>
            <a:pPr algn="ctr"/>
            <a:r>
              <a:rPr lang="en-US" sz="3200" dirty="0" smtClean="0"/>
              <a:t>Nominate your </a:t>
            </a:r>
          </a:p>
          <a:p>
            <a:pPr algn="ctr"/>
            <a:r>
              <a:rPr lang="en-US" sz="3200" dirty="0" smtClean="0">
                <a:solidFill>
                  <a:schemeClr val="accent3">
                    <a:lumMod val="75000"/>
                  </a:schemeClr>
                </a:solidFill>
              </a:rPr>
              <a:t>Project Manager </a:t>
            </a:r>
          </a:p>
          <a:p>
            <a:pPr algn="ctr"/>
            <a:r>
              <a:rPr lang="en-US" sz="3200" dirty="0" smtClean="0"/>
              <a:t>and </a:t>
            </a:r>
          </a:p>
          <a:p>
            <a:pPr algn="ctr"/>
            <a:r>
              <a:rPr lang="en-US" sz="32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Tech Lead </a:t>
            </a:r>
          </a:p>
          <a:p>
            <a:pPr algn="ctr"/>
            <a:r>
              <a:rPr lang="en-US" sz="3200" dirty="0" smtClean="0"/>
              <a:t>Roles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22201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4000" cy="684907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9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Set-up </a:t>
            </a:r>
          </a:p>
          <a:p>
            <a:pPr marL="0" indent="0" algn="ctr">
              <a:buNone/>
            </a:pPr>
            <a:r>
              <a:rPr lang="en-US" sz="8000" dirty="0" smtClean="0"/>
              <a:t>The</a:t>
            </a:r>
          </a:p>
          <a:p>
            <a:pPr marL="0" indent="0" algn="ctr">
              <a:buNone/>
            </a:pPr>
            <a:r>
              <a:rPr lang="en-US" sz="8000" dirty="0" smtClean="0"/>
              <a:t>Project</a:t>
            </a:r>
            <a:endParaRPr lang="en-US" sz="8000" dirty="0"/>
          </a:p>
        </p:txBody>
      </p:sp>
      <p:sp>
        <p:nvSpPr>
          <p:cNvPr id="5" name="TextBox 4"/>
          <p:cNvSpPr txBox="1"/>
          <p:nvPr/>
        </p:nvSpPr>
        <p:spPr>
          <a:xfrm>
            <a:off x="6758221" y="6572071"/>
            <a:ext cx="2385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Image credit: </a:t>
            </a:r>
            <a:r>
              <a:rPr lang="en-US" sz="1200" dirty="0" smtClean="0">
                <a:hlinkClick r:id="rId3"/>
              </a:rPr>
              <a:t>Tory Townsend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66687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3073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Project Identity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739" y="2638941"/>
            <a:ext cx="794031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Gmail address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Allows the ‘project’ to do the investigation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All transactions on behalf of the project are kept in one place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Resulting SPAM is kept away from you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Ideal form of communication to DigitalLabs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Can pass the project account on</a:t>
            </a:r>
          </a:p>
          <a:p>
            <a:pPr marL="457200" indent="-457200">
              <a:buFont typeface="Arial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5903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3073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Project Identity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739" y="2638941"/>
            <a:ext cx="79403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Create a Gmail Address for the project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Be aware of namespace pollution: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Example: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>
                <a:hlinkClick r:id="rId2"/>
              </a:rPr>
              <a:t>LiveProject_2017_TeamGreen@gmail.com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72956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3073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Project Identity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739" y="2638941"/>
            <a:ext cx="79403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Use the project identity to: 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try out free-tier platforms and services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communicate with DigitalLabs - Alice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7462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5629086" y="3272170"/>
            <a:ext cx="3606800" cy="36068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088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Alice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7739" y="2638941"/>
            <a:ext cx="79403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hlinkClick r:id="rId3"/>
              </a:rPr>
              <a:t>Alice is DigitalLabs’ Support Entity</a:t>
            </a:r>
            <a:r>
              <a:rPr lang="en-US" sz="3200" dirty="0" smtClean="0"/>
              <a:t>: 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Contact Alice using your </a:t>
            </a:r>
            <a:r>
              <a:rPr lang="en-US" sz="3200" dirty="0" smtClean="0">
                <a:hlinkClick r:id="rId4"/>
              </a:rPr>
              <a:t>project identity</a:t>
            </a: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Project Managers only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Anyone else: if it’s urgent, come to the </a:t>
            </a:r>
            <a:r>
              <a:rPr lang="en-US" sz="3200" dirty="0" smtClean="0">
                <a:hlinkClick r:id="rId5"/>
              </a:rPr>
              <a:t>shed</a:t>
            </a:r>
            <a:endParaRPr lang="en-US" sz="3200" dirty="0" smtClean="0"/>
          </a:p>
          <a:p>
            <a:endParaRPr lang="en-US" sz="4800" dirty="0" smtClean="0"/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49975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4000" cy="684907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9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Have you Registered?</a:t>
            </a:r>
            <a:endParaRPr lang="en-US" sz="8000" dirty="0"/>
          </a:p>
        </p:txBody>
      </p:sp>
      <p:sp>
        <p:nvSpPr>
          <p:cNvPr id="5" name="TextBox 4"/>
          <p:cNvSpPr txBox="1"/>
          <p:nvPr/>
        </p:nvSpPr>
        <p:spPr>
          <a:xfrm>
            <a:off x="6758221" y="6572071"/>
            <a:ext cx="2385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Image credit: </a:t>
            </a:r>
            <a:r>
              <a:rPr lang="en-US" sz="1200" dirty="0" smtClean="0">
                <a:hlinkClick r:id="rId3"/>
              </a:rPr>
              <a:t>Tory Townsend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91399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5629086" y="3272170"/>
            <a:ext cx="3606800" cy="36068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088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Alice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Send a message to Alice, using your Project Identity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31063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5629086" y="3272170"/>
            <a:ext cx="3606800" cy="3606800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088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Alice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Send a message to Alice, using your Project Identity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96728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1342946" y="3130884"/>
            <a:ext cx="7026354" cy="23830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03071" y="3256643"/>
            <a:ext cx="42363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We use </a:t>
            </a:r>
            <a:r>
              <a:rPr lang="en-US" dirty="0" smtClean="0">
                <a:hlinkClick r:id="rId3"/>
              </a:rPr>
              <a:t>Trello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/>
              <a:t>Ridiculously easy to </a:t>
            </a:r>
            <a:r>
              <a:rPr lang="en-US" dirty="0" smtClean="0"/>
              <a:t>use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Lists of cards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Cards hold information (markdown, pictures, links,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Clever plugin to help estimate effort: </a:t>
            </a:r>
            <a:r>
              <a:rPr lang="en-US" dirty="0" smtClean="0">
                <a:hlinkClick r:id="rId4"/>
              </a:rPr>
              <a:t>Scrum for Trello</a:t>
            </a:r>
            <a:r>
              <a:rPr lang="en-US" dirty="0" smtClean="0"/>
              <a:t>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58221" y="6572071"/>
            <a:ext cx="2385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Image credit: </a:t>
            </a:r>
            <a:r>
              <a:rPr lang="en-US" sz="1200" dirty="0" smtClean="0">
                <a:hlinkClick r:id="rId5"/>
              </a:rPr>
              <a:t>Caylakwiki</a:t>
            </a:r>
            <a:endParaRPr lang="en-US" sz="1200" dirty="0"/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331606" y="1630844"/>
            <a:ext cx="1255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Trello</a:t>
            </a:r>
          </a:p>
        </p:txBody>
      </p:sp>
    </p:spTree>
    <p:extLst>
      <p:ext uri="{BB962C8B-B14F-4D97-AF65-F5344CB8AC3E}">
        <p14:creationId xmlns:p14="http://schemas.microsoft.com/office/powerpoint/2010/main" val="2182532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255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Trello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Project information in the early stages of the project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Project Overview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Project Status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Brainstorming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User Stories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Feature cards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Component Descriptions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smtClean="0"/>
              <a:t>Wireframe images</a:t>
            </a:r>
          </a:p>
          <a:p>
            <a:r>
              <a:rPr lang="en-US" sz="2400" dirty="0" smtClean="0"/>
              <a:t>Track Project Progress during implementation phase</a:t>
            </a:r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1342946" y="3130884"/>
            <a:ext cx="7026354" cy="238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456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255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Trello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Everyone: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Sign-up to </a:t>
            </a:r>
            <a:r>
              <a:rPr lang="en-US" sz="3200" dirty="0" smtClean="0">
                <a:hlinkClick r:id="rId2"/>
              </a:rPr>
              <a:t>Trello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alphaModFix amt="8000"/>
          </a:blip>
          <a:stretch>
            <a:fillRect/>
          </a:stretch>
        </p:blipFill>
        <p:spPr>
          <a:xfrm>
            <a:off x="1342946" y="3130884"/>
            <a:ext cx="7026354" cy="238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006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255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Trello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Create a Team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Use the same name as your Project Identity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Invite Team Members to the Trello Team</a:t>
            </a:r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1342946" y="3130884"/>
            <a:ext cx="7026354" cy="238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905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1342946" y="3130884"/>
            <a:ext cx="7026354" cy="2383064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255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Trello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Create a board: Project Overview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Use the same name as your Project Identity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Invite Team Members to the board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Invite </a:t>
            </a:r>
            <a:r>
              <a:rPr lang="en-US" sz="3200" dirty="0" smtClean="0">
                <a:hlinkClick r:id="rId3"/>
              </a:rPr>
              <a:t>Alice </a:t>
            </a:r>
            <a:r>
              <a:rPr lang="en-US" sz="3200" dirty="0" smtClean="0"/>
              <a:t>to the board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err="1" smtClean="0"/>
              <a:t>alicedigitallabs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7166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1342946" y="3130884"/>
            <a:ext cx="7026354" cy="2383064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255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Trello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Project Overview</a:t>
            </a:r>
          </a:p>
          <a:p>
            <a:pPr marL="914400" lvl="1" indent="-457200">
              <a:buFont typeface="Arial"/>
              <a:buChar char="•"/>
            </a:pPr>
            <a:r>
              <a:rPr lang="en-US" sz="3200" dirty="0" smtClean="0"/>
              <a:t>Create a list: ‘Resources’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Add a card: ‘Project Identity’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In the card: Write the login details to the Project Gmail account.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99140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1342946" y="3130884"/>
            <a:ext cx="7026354" cy="2383064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255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Trello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Project Overview</a:t>
            </a:r>
          </a:p>
          <a:p>
            <a:pPr marL="914400" lvl="1" indent="-457200">
              <a:buFont typeface="Arial"/>
              <a:buChar char="•"/>
            </a:pPr>
            <a:r>
              <a:rPr lang="en-US" sz="3200" dirty="0" smtClean="0"/>
              <a:t>Create a list: ‘Team’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Add a card: ‘Project Manager’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In the card: Write the name of the project manager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Add a card: </a:t>
            </a:r>
            <a:r>
              <a:rPr lang="en-US" sz="2400" dirty="0" smtClean="0"/>
              <a:t>‘Technical Lead’</a:t>
            </a:r>
            <a:endParaRPr lang="en-US" sz="2400" dirty="0"/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In the card: Write the name of </a:t>
            </a:r>
            <a:r>
              <a:rPr lang="en-US" sz="2400" dirty="0" smtClean="0"/>
              <a:t>the tech lead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Add a card: </a:t>
            </a:r>
            <a:r>
              <a:rPr lang="en-US" sz="2400" dirty="0" smtClean="0"/>
              <a:t>‘Members’</a:t>
            </a:r>
            <a:endParaRPr lang="en-US" sz="2400" dirty="0"/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In the card: </a:t>
            </a:r>
            <a:r>
              <a:rPr lang="en-US" sz="2400" dirty="0" smtClean="0"/>
              <a:t>names </a:t>
            </a:r>
            <a:r>
              <a:rPr lang="en-US" sz="2400" dirty="0"/>
              <a:t>of </a:t>
            </a:r>
            <a:r>
              <a:rPr lang="en-US" sz="2400" dirty="0" smtClean="0"/>
              <a:t> </a:t>
            </a:r>
            <a:r>
              <a:rPr lang="en-US" sz="2400" dirty="0" smtClean="0"/>
              <a:t>team </a:t>
            </a:r>
            <a:r>
              <a:rPr lang="en-US" sz="2400" dirty="0" smtClean="0"/>
              <a:t>members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In the card: </a:t>
            </a:r>
            <a:r>
              <a:rPr lang="en-US" sz="2400" dirty="0" smtClean="0">
                <a:solidFill>
                  <a:srgbClr val="FF0000"/>
                </a:solidFill>
              </a:rPr>
              <a:t>email addresses of team members</a:t>
            </a:r>
            <a:endParaRPr lang="en-US" sz="2400" dirty="0">
              <a:solidFill>
                <a:srgbClr val="FF0000"/>
              </a:solidFill>
            </a:endParaRPr>
          </a:p>
          <a:p>
            <a:pPr marL="914400" lvl="1" indent="-457200">
              <a:buFont typeface="Arial"/>
              <a:buChar char="•"/>
            </a:pPr>
            <a:endParaRPr lang="en-US" sz="2400" dirty="0"/>
          </a:p>
          <a:p>
            <a:pPr marL="914400" lvl="1" indent="-45720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74779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1342946" y="3130884"/>
            <a:ext cx="7026354" cy="2383064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255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Trello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Create a board: Workshop 1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Invite Team Members to the board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Invite </a:t>
            </a:r>
            <a:r>
              <a:rPr lang="en-US" sz="3200" dirty="0" smtClean="0">
                <a:hlinkClick r:id="rId3"/>
              </a:rPr>
              <a:t>Alice </a:t>
            </a:r>
            <a:r>
              <a:rPr lang="en-US" sz="3200" dirty="0" smtClean="0"/>
              <a:t>to the board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err="1" smtClean="0"/>
              <a:t>alicedigitallabs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5036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1231900"/>
            <a:ext cx="9144000" cy="439340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759743" y="1417638"/>
            <a:ext cx="1589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Registration</a:t>
            </a:r>
            <a:endParaRPr lang="en-GB" sz="1400" dirty="0"/>
          </a:p>
        </p:txBody>
      </p:sp>
      <p:sp>
        <p:nvSpPr>
          <p:cNvPr id="58" name="Left Brace 57"/>
          <p:cNvSpPr/>
          <p:nvPr/>
        </p:nvSpPr>
        <p:spPr>
          <a:xfrm>
            <a:off x="3152720" y="1450863"/>
            <a:ext cx="152400" cy="60167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Left Brace 59"/>
          <p:cNvSpPr/>
          <p:nvPr/>
        </p:nvSpPr>
        <p:spPr>
          <a:xfrm>
            <a:off x="3155768" y="2237201"/>
            <a:ext cx="149352" cy="81577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Left Brace 60"/>
          <p:cNvSpPr/>
          <p:nvPr/>
        </p:nvSpPr>
        <p:spPr>
          <a:xfrm>
            <a:off x="3171911" y="5664192"/>
            <a:ext cx="136257" cy="845513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TextBox 62"/>
          <p:cNvSpPr txBox="1"/>
          <p:nvPr/>
        </p:nvSpPr>
        <p:spPr>
          <a:xfrm>
            <a:off x="374257" y="1450864"/>
            <a:ext cx="2503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 smtClean="0"/>
              <a:t>Hello!</a:t>
            </a:r>
            <a:endParaRPr lang="en-GB" dirty="0"/>
          </a:p>
        </p:txBody>
      </p:sp>
      <p:sp>
        <p:nvSpPr>
          <p:cNvPr id="64" name="TextBox 63"/>
          <p:cNvSpPr txBox="1"/>
          <p:nvPr/>
        </p:nvSpPr>
        <p:spPr>
          <a:xfrm>
            <a:off x="312091" y="282554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65" name="TextBox 64"/>
          <p:cNvSpPr txBox="1"/>
          <p:nvPr/>
        </p:nvSpPr>
        <p:spPr>
          <a:xfrm>
            <a:off x="374257" y="2565509"/>
            <a:ext cx="2503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67" name="TextBox 66"/>
          <p:cNvSpPr txBox="1"/>
          <p:nvPr/>
        </p:nvSpPr>
        <p:spPr>
          <a:xfrm>
            <a:off x="374257" y="2454603"/>
            <a:ext cx="2503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 smtClean="0"/>
              <a:t>Set up your team</a:t>
            </a:r>
            <a:endParaRPr lang="en-GB" dirty="0"/>
          </a:p>
        </p:txBody>
      </p:sp>
      <p:sp>
        <p:nvSpPr>
          <p:cNvPr id="68" name="Left Brace 67"/>
          <p:cNvSpPr/>
          <p:nvPr/>
        </p:nvSpPr>
        <p:spPr>
          <a:xfrm>
            <a:off x="3149672" y="3473896"/>
            <a:ext cx="158496" cy="138778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TextBox 68"/>
          <p:cNvSpPr txBox="1"/>
          <p:nvPr/>
        </p:nvSpPr>
        <p:spPr>
          <a:xfrm>
            <a:off x="374257" y="3663165"/>
            <a:ext cx="2503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 smtClean="0"/>
              <a:t>Setup the project</a:t>
            </a:r>
            <a:endParaRPr lang="en-GB" dirty="0"/>
          </a:p>
        </p:txBody>
      </p:sp>
      <p:sp>
        <p:nvSpPr>
          <p:cNvPr id="70" name="TextBox 69"/>
          <p:cNvSpPr txBox="1"/>
          <p:nvPr/>
        </p:nvSpPr>
        <p:spPr>
          <a:xfrm>
            <a:off x="457200" y="5107757"/>
            <a:ext cx="2503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 smtClean="0"/>
              <a:t>Do your effort budget</a:t>
            </a:r>
            <a:endParaRPr lang="en-GB" dirty="0"/>
          </a:p>
        </p:txBody>
      </p:sp>
      <p:sp>
        <p:nvSpPr>
          <p:cNvPr id="41" name="TextBox 40"/>
          <p:cNvSpPr txBox="1"/>
          <p:nvPr/>
        </p:nvSpPr>
        <p:spPr>
          <a:xfrm>
            <a:off x="374257" y="5789066"/>
            <a:ext cx="2503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 smtClean="0"/>
              <a:t>Start to investigate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3763609" y="6312286"/>
            <a:ext cx="2503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Next Time</a:t>
            </a:r>
            <a:endParaRPr lang="en-GB" sz="1400" dirty="0"/>
          </a:p>
        </p:txBody>
      </p:sp>
      <p:sp>
        <p:nvSpPr>
          <p:cNvPr id="43" name="TextBox 42"/>
          <p:cNvSpPr txBox="1"/>
          <p:nvPr/>
        </p:nvSpPr>
        <p:spPr>
          <a:xfrm>
            <a:off x="5349443" y="2052534"/>
            <a:ext cx="2507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16Personalities.com</a:t>
            </a:r>
            <a:endParaRPr lang="en-GB" sz="1400" dirty="0"/>
          </a:p>
        </p:txBody>
      </p:sp>
      <p:sp>
        <p:nvSpPr>
          <p:cNvPr id="44" name="TextBox 43"/>
          <p:cNvSpPr txBox="1"/>
          <p:nvPr/>
        </p:nvSpPr>
        <p:spPr>
          <a:xfrm>
            <a:off x="5349443" y="2390719"/>
            <a:ext cx="31728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Strengths and Weaknesses</a:t>
            </a:r>
            <a:endParaRPr lang="en-GB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5349443" y="2750174"/>
            <a:ext cx="31728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Communication Roles</a:t>
            </a:r>
            <a:endParaRPr lang="en-GB" sz="1400" dirty="0"/>
          </a:p>
        </p:txBody>
      </p:sp>
      <p:sp>
        <p:nvSpPr>
          <p:cNvPr id="46" name="TextBox 45"/>
          <p:cNvSpPr txBox="1"/>
          <p:nvPr/>
        </p:nvSpPr>
        <p:spPr>
          <a:xfrm>
            <a:off x="3756456" y="3293833"/>
            <a:ext cx="2507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Project Identity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756456" y="3570014"/>
            <a:ext cx="2507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Alice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759743" y="3846195"/>
            <a:ext cx="2507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Trello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759743" y="4122376"/>
            <a:ext cx="2507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 smtClean="0"/>
              <a:t>GitHub</a:t>
            </a:r>
            <a:endParaRPr lang="en-GB" sz="1400" dirty="0" smtClean="0"/>
          </a:p>
        </p:txBody>
      </p:sp>
      <p:sp>
        <p:nvSpPr>
          <p:cNvPr id="50" name="TextBox 49"/>
          <p:cNvSpPr txBox="1"/>
          <p:nvPr/>
        </p:nvSpPr>
        <p:spPr>
          <a:xfrm>
            <a:off x="3756456" y="4398557"/>
            <a:ext cx="2507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Source Tree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756456" y="4674740"/>
            <a:ext cx="2507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Base Project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759743" y="1801389"/>
            <a:ext cx="1589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The Plan</a:t>
            </a:r>
            <a:endParaRPr lang="en-GB" sz="1400" dirty="0"/>
          </a:p>
        </p:txBody>
      </p:sp>
      <p:sp>
        <p:nvSpPr>
          <p:cNvPr id="53" name="Left Brace 52"/>
          <p:cNvSpPr/>
          <p:nvPr/>
        </p:nvSpPr>
        <p:spPr>
          <a:xfrm>
            <a:off x="3146624" y="5091872"/>
            <a:ext cx="158496" cy="431515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TextBox 54"/>
          <p:cNvSpPr txBox="1"/>
          <p:nvPr/>
        </p:nvSpPr>
        <p:spPr>
          <a:xfrm>
            <a:off x="5349443" y="5126474"/>
            <a:ext cx="25070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The resource planning tool</a:t>
            </a:r>
            <a:endParaRPr lang="en-GB" sz="1400" dirty="0"/>
          </a:p>
        </p:txBody>
      </p:sp>
      <p:sp>
        <p:nvSpPr>
          <p:cNvPr id="56" name="TextBox 55"/>
          <p:cNvSpPr txBox="1"/>
          <p:nvPr/>
        </p:nvSpPr>
        <p:spPr>
          <a:xfrm>
            <a:off x="3763609" y="5510303"/>
            <a:ext cx="2503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Ideas</a:t>
            </a:r>
            <a:endParaRPr lang="en-GB" sz="1400" dirty="0"/>
          </a:p>
        </p:txBody>
      </p:sp>
      <p:sp>
        <p:nvSpPr>
          <p:cNvPr id="57" name="TextBox 56"/>
          <p:cNvSpPr txBox="1"/>
          <p:nvPr/>
        </p:nvSpPr>
        <p:spPr>
          <a:xfrm>
            <a:off x="3756456" y="5911294"/>
            <a:ext cx="2503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Plan your investigation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77571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1342946" y="3130884"/>
            <a:ext cx="7026354" cy="2383064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255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Trello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Workshop 1</a:t>
            </a:r>
          </a:p>
          <a:p>
            <a:pPr marL="914400" lvl="1" indent="-457200">
              <a:buFont typeface="Arial"/>
              <a:buChar char="•"/>
            </a:pPr>
            <a:r>
              <a:rPr lang="en-US" sz="3200" dirty="0" smtClean="0"/>
              <a:t>Create a list: ‘Resources’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Add a card: ‘Brief’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Add your brief </a:t>
            </a:r>
            <a:r>
              <a:rPr lang="en-US" sz="2400" dirty="0" err="1" smtClean="0"/>
              <a:t>pdf</a:t>
            </a:r>
            <a:r>
              <a:rPr lang="en-US" sz="2400" dirty="0" smtClean="0"/>
              <a:t> to the card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0527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756735" y="2958526"/>
            <a:ext cx="3645473" cy="3645473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509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GitHub</a:t>
            </a:r>
            <a:endParaRPr lang="en-US" sz="36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887739" y="2638941"/>
            <a:ext cx="79403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Everyone: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Sign-up to </a:t>
            </a:r>
            <a:r>
              <a:rPr lang="en-US" sz="3200" dirty="0" smtClean="0">
                <a:hlinkClick r:id="rId3"/>
              </a:rPr>
              <a:t>GitHub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19148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756735" y="2958526"/>
            <a:ext cx="3645473" cy="36454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03071" y="3256643"/>
            <a:ext cx="42363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We use </a:t>
            </a:r>
            <a:r>
              <a:rPr lang="en-US" dirty="0" smtClean="0">
                <a:hlinkClick r:id="rId3"/>
              </a:rPr>
              <a:t>Github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Document repository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hlinkClick r:id="rId4"/>
              </a:rPr>
              <a:t>De-facto place for open source projects and example </a:t>
            </a:r>
            <a:r>
              <a:rPr lang="en-US" dirty="0" smtClean="0">
                <a:hlinkClick r:id="rId4"/>
              </a:rPr>
              <a:t>code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Multiple people working on many documents at the same time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Check-in, check-out documents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Merge other people’s changes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hlinkClick r:id="rId5"/>
              </a:rPr>
              <a:t>As easy as it can be</a:t>
            </a:r>
            <a:endParaRPr lang="en-US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6758221" y="6572071"/>
            <a:ext cx="2385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Image credit: </a:t>
            </a:r>
            <a:r>
              <a:rPr lang="en-US" sz="1200" dirty="0" smtClean="0">
                <a:hlinkClick r:id="rId6"/>
              </a:rPr>
              <a:t>GitHub</a:t>
            </a:r>
            <a:endParaRPr lang="en-US" sz="1200" dirty="0"/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331606" y="1630844"/>
            <a:ext cx="1509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GitHub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657455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756735" y="2958526"/>
            <a:ext cx="3645473" cy="3645473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509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GitHub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887739" y="2638941"/>
            <a:ext cx="79403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Create an </a:t>
            </a:r>
            <a:r>
              <a:rPr lang="en-US" sz="3200" dirty="0" err="1" smtClean="0"/>
              <a:t>organisation</a:t>
            </a:r>
            <a:endParaRPr lang="en-US" sz="3200" dirty="0" smtClean="0"/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Use the same name as your Team </a:t>
            </a:r>
            <a:r>
              <a:rPr lang="mr-IN" sz="2400" dirty="0" smtClean="0"/>
              <a:t>–</a:t>
            </a:r>
            <a:r>
              <a:rPr lang="en-US" sz="2400" dirty="0" smtClean="0"/>
              <a:t> if possible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Invite Team Members to the </a:t>
            </a:r>
            <a:r>
              <a:rPr lang="en-US" sz="3200" dirty="0" err="1" smtClean="0"/>
              <a:t>organisation</a:t>
            </a: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Invite </a:t>
            </a:r>
            <a:r>
              <a:rPr lang="en-US" sz="3200" dirty="0" smtClean="0">
                <a:hlinkClick r:id="rId3"/>
              </a:rPr>
              <a:t>Alice</a:t>
            </a:r>
            <a:r>
              <a:rPr lang="en-US" sz="3200" dirty="0" smtClean="0"/>
              <a:t> to the </a:t>
            </a:r>
            <a:r>
              <a:rPr lang="en-US" sz="3200" dirty="0" err="1" smtClean="0"/>
              <a:t>organisation</a:t>
            </a:r>
            <a:endParaRPr lang="en-US" sz="3200" dirty="0" smtClean="0"/>
          </a:p>
          <a:p>
            <a:pPr marL="914400" lvl="1" indent="-457200">
              <a:buFont typeface="Arial"/>
              <a:buChar char="•"/>
            </a:pPr>
            <a:r>
              <a:rPr lang="en-US" sz="2400" dirty="0" err="1" smtClean="0"/>
              <a:t>AliceDigitalLabs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1977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756735" y="2958526"/>
            <a:ext cx="3645473" cy="3645473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509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GitHub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887739" y="2638941"/>
            <a:ext cx="794031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Project Managers: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Create a repository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Use the same name as your Project Identity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Make sure that the </a:t>
            </a:r>
            <a:r>
              <a:rPr lang="en-US" sz="3200" dirty="0" err="1" smtClean="0"/>
              <a:t>organisation</a:t>
            </a:r>
            <a:r>
              <a:rPr lang="en-US" sz="3200" dirty="0" smtClean="0"/>
              <a:t> owns the repo</a:t>
            </a:r>
          </a:p>
        </p:txBody>
      </p:sp>
    </p:spTree>
    <p:extLst>
      <p:ext uri="{BB962C8B-B14F-4D97-AF65-F5344CB8AC3E}">
        <p14:creationId xmlns:p14="http://schemas.microsoft.com/office/powerpoint/2010/main" val="2368720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756735" y="2958526"/>
            <a:ext cx="3645473" cy="3645473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509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GitHub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887739" y="2638941"/>
            <a:ext cx="79403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Everyone: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Check you can see the </a:t>
            </a:r>
            <a:r>
              <a:rPr lang="en-US" sz="3200" dirty="0" err="1" smtClean="0"/>
              <a:t>organisation</a:t>
            </a: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Check you can see the repo</a:t>
            </a:r>
          </a:p>
        </p:txBody>
      </p:sp>
    </p:spTree>
    <p:extLst>
      <p:ext uri="{BB962C8B-B14F-4D97-AF65-F5344CB8AC3E}">
        <p14:creationId xmlns:p14="http://schemas.microsoft.com/office/powerpoint/2010/main" val="1086419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756735" y="2958526"/>
            <a:ext cx="3645473" cy="3645473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1509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GitHub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887739" y="2638941"/>
            <a:ext cx="794031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This is your Base Repository</a:t>
            </a:r>
          </a:p>
          <a:p>
            <a:endParaRPr lang="en-US" sz="3200" dirty="0"/>
          </a:p>
          <a:p>
            <a:r>
              <a:rPr lang="en-US" sz="3200" dirty="0" smtClean="0"/>
              <a:t>You will probably need to create more repos</a:t>
            </a:r>
          </a:p>
          <a:p>
            <a:r>
              <a:rPr lang="en-US" sz="3200" dirty="0" smtClean="0"/>
              <a:t>If you do, document what they are and what they do, check this information into your base repo.</a:t>
            </a:r>
          </a:p>
        </p:txBody>
      </p:sp>
    </p:spTree>
    <p:extLst>
      <p:ext uri="{BB962C8B-B14F-4D97-AF65-F5344CB8AC3E}">
        <p14:creationId xmlns:p14="http://schemas.microsoft.com/office/powerpoint/2010/main" val="3951240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2957791" y="3043932"/>
            <a:ext cx="3251200" cy="325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9162" y="3256643"/>
            <a:ext cx="4725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We use </a:t>
            </a:r>
            <a:r>
              <a:rPr lang="en-US" dirty="0" smtClean="0">
                <a:hlinkClick r:id="rId3"/>
              </a:rPr>
              <a:t>Source Tree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as an easy Github UI</a:t>
            </a:r>
          </a:p>
        </p:txBody>
      </p:sp>
      <p:sp>
        <p:nvSpPr>
          <p:cNvPr id="34" name="TextBox 33">
            <a:hlinkClick r:id="rId3"/>
          </p:cNvPr>
          <p:cNvSpPr txBox="1"/>
          <p:nvPr/>
        </p:nvSpPr>
        <p:spPr>
          <a:xfrm>
            <a:off x="6758221" y="6572071"/>
            <a:ext cx="2385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Image credit: </a:t>
            </a:r>
            <a:r>
              <a:rPr lang="en-US" sz="1200" dirty="0" smtClean="0">
                <a:hlinkClick r:id="rId3"/>
              </a:rPr>
              <a:t>Source Tree</a:t>
            </a:r>
            <a:endParaRPr lang="en-US" sz="1200" dirty="0"/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331606" y="1630844"/>
            <a:ext cx="2418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Source Tree</a:t>
            </a:r>
          </a:p>
        </p:txBody>
      </p:sp>
    </p:spTree>
    <p:extLst>
      <p:ext uri="{BB962C8B-B14F-4D97-AF65-F5344CB8AC3E}">
        <p14:creationId xmlns:p14="http://schemas.microsoft.com/office/powerpoint/2010/main" val="3626560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2418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Source Tree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2957791" y="3043932"/>
            <a:ext cx="3251200" cy="3251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843" y="2644170"/>
            <a:ext cx="79403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Everyone: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Download and install </a:t>
            </a:r>
            <a:r>
              <a:rPr lang="en-US" sz="3200" dirty="0">
                <a:hlinkClick r:id="rId3"/>
              </a:rPr>
              <a:t>Source Tree</a:t>
            </a:r>
            <a:r>
              <a:rPr lang="en-US" sz="3200" dirty="0"/>
              <a:t> </a:t>
            </a:r>
          </a:p>
          <a:p>
            <a:endParaRPr lang="en-US" sz="3200" b="1" dirty="0" smtClean="0"/>
          </a:p>
        </p:txBody>
      </p:sp>
    </p:spTree>
    <p:extLst>
      <p:ext uri="{BB962C8B-B14F-4D97-AF65-F5344CB8AC3E}">
        <p14:creationId xmlns:p14="http://schemas.microsoft.com/office/powerpoint/2010/main" val="2265126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33060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 Base Project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2957791" y="3043932"/>
            <a:ext cx="3251200" cy="3251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843" y="2644170"/>
            <a:ext cx="79403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This is a basic file structure which will help you stay </a:t>
            </a:r>
            <a:r>
              <a:rPr lang="en-US" sz="3200" dirty="0" err="1" smtClean="0"/>
              <a:t>organised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45918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Follow Along!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6708" y="1287244"/>
            <a:ext cx="7961584" cy="59400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Go to:</a:t>
            </a:r>
            <a:endParaRPr lang="en-US" sz="2800" dirty="0"/>
          </a:p>
          <a:p>
            <a:r>
              <a:rPr lang="en-US" sz="2800" dirty="0" smtClean="0">
                <a:hlinkClick r:id="rId2"/>
              </a:rPr>
              <a:t>www.github.com/alicedigitallabs</a:t>
            </a:r>
            <a:endParaRPr lang="en-US" sz="2800" dirty="0" smtClean="0"/>
          </a:p>
          <a:p>
            <a:r>
              <a:rPr lang="en-US" sz="2800" dirty="0" smtClean="0"/>
              <a:t>Click on:</a:t>
            </a:r>
          </a:p>
          <a:p>
            <a:r>
              <a:rPr lang="en-US" sz="2800" dirty="0" smtClean="0">
                <a:solidFill>
                  <a:srgbClr val="008000"/>
                </a:solidFill>
              </a:rPr>
              <a:t>SupportingLiveProjects_2017</a:t>
            </a:r>
          </a:p>
          <a:p>
            <a:r>
              <a:rPr lang="en-US" sz="2800" dirty="0" smtClean="0"/>
              <a:t>Click on:</a:t>
            </a:r>
          </a:p>
          <a:p>
            <a:r>
              <a:rPr lang="en-US" sz="2800" dirty="0" smtClean="0">
                <a:solidFill>
                  <a:srgbClr val="008000"/>
                </a:solidFill>
              </a:rPr>
              <a:t>Find file</a:t>
            </a:r>
          </a:p>
          <a:p>
            <a:r>
              <a:rPr lang="en-US" sz="2800" dirty="0" smtClean="0"/>
              <a:t>Type:</a:t>
            </a:r>
          </a:p>
          <a:p>
            <a:r>
              <a:rPr lang="en-US" sz="2800" dirty="0" smtClean="0">
                <a:solidFill>
                  <a:srgbClr val="008000"/>
                </a:solidFill>
              </a:rPr>
              <a:t>workshop1</a:t>
            </a:r>
          </a:p>
          <a:p>
            <a:r>
              <a:rPr lang="en-US" sz="2800" dirty="0" smtClean="0"/>
              <a:t>This file is:</a:t>
            </a:r>
          </a:p>
          <a:p>
            <a:r>
              <a:rPr lang="en-US" sz="2400" dirty="0">
                <a:solidFill>
                  <a:srgbClr val="008000"/>
                </a:solidFill>
              </a:rPr>
              <a:t>docs/workshops/WORKSHOP1_TEAMSETUP/</a:t>
            </a:r>
            <a:r>
              <a:rPr lang="en-US" sz="2400" dirty="0" err="1" smtClean="0">
                <a:solidFill>
                  <a:srgbClr val="008000"/>
                </a:solidFill>
              </a:rPr>
              <a:t>team_setup.pptx</a:t>
            </a:r>
            <a:endParaRPr lang="en-US" sz="2400" dirty="0" smtClean="0">
              <a:solidFill>
                <a:srgbClr val="008000"/>
              </a:solidFill>
            </a:endParaRPr>
          </a:p>
          <a:p>
            <a:r>
              <a:rPr lang="en-US" sz="2400" dirty="0" smtClean="0"/>
              <a:t>Download the file to your desktop and open it.</a:t>
            </a:r>
          </a:p>
          <a:p>
            <a:endParaRPr lang="en-US" sz="24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77303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2418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Source Tree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2957791" y="3043932"/>
            <a:ext cx="3251200" cy="3251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843" y="2644170"/>
            <a:ext cx="79403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Everyone Follow Stuart:</a:t>
            </a:r>
          </a:p>
          <a:p>
            <a:pPr marL="457200" indent="-457200">
              <a:buFont typeface="Arial"/>
              <a:buChar char="•"/>
            </a:pP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Hands Up! Who wants Stuart to set-up their repo as a demo?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You other teams need to follow along</a:t>
            </a:r>
            <a:r>
              <a:rPr lang="mr-IN" sz="3200" dirty="0" smtClean="0"/>
              <a:t>…</a:t>
            </a:r>
            <a:r>
              <a:rPr lang="en-US" sz="32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00727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2418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Source Tree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2957791" y="3043932"/>
            <a:ext cx="3251200" cy="3251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843" y="2644170"/>
            <a:ext cx="7940314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Follow Stuart (Part 1) : Everyone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Lucky Team: Invite Stuart to your Repo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Stuart + Everyone: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err="1" smtClean="0"/>
              <a:t>GitHub</a:t>
            </a:r>
            <a:r>
              <a:rPr lang="en-US" sz="2400" dirty="0" smtClean="0"/>
              <a:t> site: Join the Repo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err="1" smtClean="0"/>
              <a:t>GitHub</a:t>
            </a:r>
            <a:r>
              <a:rPr lang="en-US" sz="2400" dirty="0" smtClean="0"/>
              <a:t> site: Repo shortcut to clipboard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Make a folder on your local </a:t>
            </a:r>
            <a:r>
              <a:rPr lang="en-US" sz="2400" dirty="0" err="1" smtClean="0"/>
              <a:t>filesystem</a:t>
            </a:r>
            <a:endParaRPr lang="en-US" sz="2400" dirty="0"/>
          </a:p>
          <a:p>
            <a:pPr marL="1428750" lvl="2" indent="-514350">
              <a:buFont typeface="Arial"/>
              <a:buChar char="•"/>
            </a:pPr>
            <a:r>
              <a:rPr lang="en-US" sz="2000" dirty="0" smtClean="0"/>
              <a:t>/&lt;user&gt;/projects/</a:t>
            </a:r>
            <a:r>
              <a:rPr lang="en-US" sz="2000" dirty="0" err="1" smtClean="0"/>
              <a:t>your_project_name</a:t>
            </a:r>
            <a:r>
              <a:rPr lang="en-US" sz="2000" dirty="0" smtClean="0"/>
              <a:t>/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Source Tree: join remote repo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Source Tree: pull repo	</a:t>
            </a:r>
            <a:endParaRPr lang="en-US" sz="2400" dirty="0"/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Check repo is now on your local </a:t>
            </a:r>
            <a:r>
              <a:rPr lang="en-US" sz="2400" dirty="0" err="1" smtClean="0"/>
              <a:t>filesyste</a:t>
            </a:r>
            <a:r>
              <a:rPr lang="en-US" sz="2400" dirty="0" err="1"/>
              <a:t>m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904791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2418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Source Tree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2957791" y="3043932"/>
            <a:ext cx="3251200" cy="3251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843" y="2644170"/>
            <a:ext cx="7940314" cy="2923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Follow Stuart (part 2): Tech Leads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Stuart: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Download </a:t>
            </a:r>
            <a:r>
              <a:rPr lang="en-US" sz="2400" dirty="0" smtClean="0">
                <a:hlinkClick r:id="rId3"/>
              </a:rPr>
              <a:t>project_template.zip</a:t>
            </a:r>
            <a:endParaRPr lang="en-US" sz="2400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Unpack project_template.zip in local project structure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Source Tree: check-in base project</a:t>
            </a:r>
          </a:p>
          <a:p>
            <a:pPr lvl="1"/>
            <a:endParaRPr lang="en-US" sz="2400" dirty="0" smtClean="0"/>
          </a:p>
          <a:p>
            <a:pPr marL="971550" lvl="1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1621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2418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Source Tree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2957791" y="3043932"/>
            <a:ext cx="3251200" cy="3251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843" y="2644170"/>
            <a:ext cx="7940314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Follow Stuart (part 3): Everyone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‘Pull’ the changes</a:t>
            </a:r>
          </a:p>
          <a:p>
            <a:pPr marL="971550" lvl="1" indent="-514350">
              <a:buFont typeface="+mj-lt"/>
              <a:buAutoNum type="arabicPeriod"/>
            </a:pPr>
            <a:endParaRPr lang="en-US" sz="2400" dirty="0" smtClean="0"/>
          </a:p>
          <a:p>
            <a:pPr lvl="1"/>
            <a:endParaRPr lang="en-US" sz="2400" dirty="0" smtClean="0"/>
          </a:p>
          <a:p>
            <a:pPr marL="971550" lvl="1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29193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2418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Source Tree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2957791" y="3043932"/>
            <a:ext cx="3251200" cy="3251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843" y="2644170"/>
            <a:ext cx="794031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Everyone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You now have one repo connected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You can have many repos connected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Try some </a:t>
            </a:r>
            <a:r>
              <a:rPr lang="en-US" sz="2400" dirty="0" smtClean="0">
                <a:hlinkClick r:id="rId3"/>
              </a:rPr>
              <a:t>tutorials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You MUST be familiar with </a:t>
            </a:r>
            <a:r>
              <a:rPr lang="en-US" sz="2400" dirty="0" err="1" smtClean="0"/>
              <a:t>GitHub</a:t>
            </a:r>
            <a:r>
              <a:rPr lang="en-US" sz="2400" dirty="0" smtClean="0"/>
              <a:t>, Trello, </a:t>
            </a:r>
            <a:r>
              <a:rPr lang="en-US" sz="2400" dirty="0" err="1" smtClean="0"/>
              <a:t>SourceTree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AS SOON AS POSSIBLE</a:t>
            </a:r>
          </a:p>
          <a:p>
            <a:pPr lvl="1"/>
            <a:endParaRPr lang="en-US" sz="2400" dirty="0" smtClean="0"/>
          </a:p>
          <a:p>
            <a:pPr marL="971550" lvl="1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1869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Setup The Project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31606" y="1630844"/>
            <a:ext cx="2418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Source Tree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2957791" y="3043932"/>
            <a:ext cx="3251200" cy="3251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1843" y="2644170"/>
            <a:ext cx="794031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Project Managers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Look after Trello. See that it is kept tidy</a:t>
            </a:r>
          </a:p>
          <a:p>
            <a:r>
              <a:rPr lang="en-US" sz="3200" b="1" dirty="0" smtClean="0"/>
              <a:t>Technical Leads</a:t>
            </a:r>
            <a:endParaRPr lang="en-US" sz="3200" b="1" dirty="0"/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Look </a:t>
            </a:r>
            <a:r>
              <a:rPr lang="en-US" sz="2400" dirty="0"/>
              <a:t>after </a:t>
            </a:r>
            <a:r>
              <a:rPr lang="en-US" sz="2400" dirty="0" smtClean="0"/>
              <a:t>the Project Repo. </a:t>
            </a:r>
            <a:r>
              <a:rPr lang="en-US" sz="2400" dirty="0"/>
              <a:t>See that it is kept </a:t>
            </a:r>
            <a:r>
              <a:rPr lang="en-US" sz="2400" dirty="0" smtClean="0"/>
              <a:t>tidy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Explore the </a:t>
            </a:r>
            <a:r>
              <a:rPr lang="en-US" sz="2400" dirty="0" err="1"/>
              <a:t>filestructure</a:t>
            </a:r>
            <a:r>
              <a:rPr lang="en-US" sz="2400" dirty="0"/>
              <a:t>. Learn what goes where</a:t>
            </a:r>
            <a:r>
              <a:rPr lang="en-US" sz="2400" dirty="0" smtClean="0"/>
              <a:t>.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Learn how to check-in / check-out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Do the tutorials. Pass the knowledge on.</a:t>
            </a:r>
            <a:endParaRPr lang="en-US" sz="2400" dirty="0"/>
          </a:p>
          <a:p>
            <a:pPr marL="457200" indent="-457200">
              <a:buFont typeface="Arial"/>
              <a:buChar char="•"/>
            </a:pPr>
            <a:endParaRPr lang="en-US" sz="2400" dirty="0" smtClean="0"/>
          </a:p>
          <a:p>
            <a:pPr marL="971550" lvl="1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65187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4000" cy="684907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9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The Effort Budget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58221" y="6572071"/>
            <a:ext cx="2385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Image credit: </a:t>
            </a:r>
            <a:r>
              <a:rPr lang="en-US" sz="1200" dirty="0" smtClean="0">
                <a:hlinkClick r:id="rId3"/>
              </a:rPr>
              <a:t>Tory Townsend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69432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Effort Budget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4256"/>
            <a:ext cx="9144000" cy="27262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7243" y="5380672"/>
            <a:ext cx="88989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/>
              <a:t>Object: Produce an MVP from a client brief in 22 weeks</a:t>
            </a:r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Phases: </a:t>
            </a:r>
          </a:p>
          <a:p>
            <a:pPr marL="742950" lvl="1" indent="-285750">
              <a:buFont typeface="Arial"/>
              <a:buChar char="•"/>
            </a:pPr>
            <a:r>
              <a:rPr lang="en-GB" dirty="0" smtClean="0"/>
              <a:t>Prep </a:t>
            </a:r>
          </a:p>
          <a:p>
            <a:pPr marL="742950" lvl="1" indent="-285750">
              <a:buFont typeface="Arial"/>
              <a:buChar char="•"/>
            </a:pPr>
            <a:r>
              <a:rPr lang="en-GB" dirty="0" smtClean="0"/>
              <a:t>Implementation</a:t>
            </a:r>
          </a:p>
          <a:p>
            <a:pPr marL="742950" lvl="1" indent="-285750">
              <a:buFont typeface="Arial"/>
              <a:buChar char="•"/>
            </a:pPr>
            <a:r>
              <a:rPr lang="en-GB" dirty="0" smtClean="0"/>
              <a:t>Release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19179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 Plan:</a:t>
            </a:r>
          </a:p>
        </p:txBody>
      </p:sp>
    </p:spTree>
    <p:extLst>
      <p:ext uri="{BB962C8B-B14F-4D97-AF65-F5344CB8AC3E}">
        <p14:creationId xmlns:p14="http://schemas.microsoft.com/office/powerpoint/2010/main" val="4099319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Effort Budget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147243" y="4468327"/>
            <a:ext cx="8898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You can find this locally in: &lt;</a:t>
            </a:r>
            <a:r>
              <a:rPr lang="en-GB" dirty="0" err="1" smtClean="0"/>
              <a:t>your_project_name</a:t>
            </a:r>
            <a:r>
              <a:rPr lang="en-GB" dirty="0" smtClean="0"/>
              <a:t>&gt;/docs/budget, but </a:t>
            </a:r>
            <a:r>
              <a:rPr lang="en-GB" dirty="0" smtClean="0"/>
              <a:t>we</a:t>
            </a:r>
            <a:r>
              <a:rPr lang="en-GB" dirty="0" smtClean="0"/>
              <a:t> </a:t>
            </a:r>
            <a:r>
              <a:rPr lang="en-GB" dirty="0" smtClean="0"/>
              <a:t>will use it on-</a:t>
            </a:r>
            <a:r>
              <a:rPr lang="en-GB" dirty="0" smtClean="0"/>
              <a:t>line right now.</a:t>
            </a:r>
            <a:endParaRPr lang="en-GB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3455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 Spreadsheet: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0800"/>
            <a:ext cx="9144000" cy="166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994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2590800"/>
            <a:ext cx="9144000" cy="2969574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Effort Budget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3455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 Spreadsheet: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Project Managers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Sign-in to the Project Identity on Google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Go to </a:t>
            </a:r>
            <a:r>
              <a:rPr lang="en-US" sz="2400" dirty="0" smtClean="0">
                <a:hlinkClick r:id="rId3"/>
              </a:rPr>
              <a:t>Google Sheets</a:t>
            </a:r>
            <a:endParaRPr lang="en-US" sz="2400" dirty="0" smtClean="0"/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Create a new Spreadsheet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Import</a:t>
            </a:r>
            <a:r>
              <a:rPr lang="mr-IN" sz="2400" dirty="0" smtClean="0"/>
              <a:t>…</a:t>
            </a:r>
            <a:endParaRPr lang="en-GB" sz="2400" dirty="0" smtClean="0"/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Upload</a:t>
            </a:r>
            <a:r>
              <a:rPr lang="mr-IN" sz="2400" dirty="0" smtClean="0"/>
              <a:t>…</a:t>
            </a:r>
            <a:endParaRPr lang="en-GB" sz="2400" dirty="0" smtClean="0"/>
          </a:p>
          <a:p>
            <a:pPr marL="457200" indent="-457200">
              <a:buFont typeface="Arial"/>
              <a:buChar char="•"/>
            </a:pPr>
            <a:r>
              <a:rPr lang="en-GB" sz="2400" dirty="0" smtClean="0"/>
              <a:t>Drag the </a:t>
            </a:r>
            <a:r>
              <a:rPr lang="en-GB" sz="2400" dirty="0"/>
              <a:t>&lt;</a:t>
            </a:r>
            <a:r>
              <a:rPr lang="en-GB" sz="2400" dirty="0" err="1"/>
              <a:t>your_project_name</a:t>
            </a:r>
            <a:r>
              <a:rPr lang="en-GB" sz="2400" dirty="0"/>
              <a:t>&gt;/docs/</a:t>
            </a:r>
            <a:r>
              <a:rPr lang="en-GB" sz="2400" dirty="0" smtClean="0"/>
              <a:t>budget</a:t>
            </a:r>
            <a:r>
              <a:rPr lang="en-US" sz="2400" dirty="0"/>
              <a:t>/</a:t>
            </a:r>
            <a:r>
              <a:rPr lang="en-US" sz="2400" dirty="0" err="1" smtClean="0"/>
              <a:t>effort_committment.xlsx</a:t>
            </a:r>
            <a:r>
              <a:rPr lang="en-US" sz="2400" dirty="0" smtClean="0"/>
              <a:t> onto the upload area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The spreadsheet imports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042418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4000" cy="684907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9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Hello!</a:t>
            </a:r>
            <a:endParaRPr lang="en-US" sz="8000" dirty="0"/>
          </a:p>
        </p:txBody>
      </p:sp>
      <p:sp>
        <p:nvSpPr>
          <p:cNvPr id="5" name="TextBox 4"/>
          <p:cNvSpPr txBox="1"/>
          <p:nvPr/>
        </p:nvSpPr>
        <p:spPr>
          <a:xfrm>
            <a:off x="6758221" y="6572071"/>
            <a:ext cx="2385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Image credit: </a:t>
            </a:r>
            <a:r>
              <a:rPr lang="en-US" sz="1200" dirty="0" smtClean="0">
                <a:hlinkClick r:id="rId3"/>
              </a:rPr>
              <a:t>Tory Townsend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56763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2590800"/>
            <a:ext cx="9144000" cy="2969574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Effort Budget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3455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 Spreadsheet: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Project Managers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Change Member Names on the Sheet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Invite your Team Members to the Sheet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(Use your Trello Board to give you contact information</a:t>
            </a:r>
            <a:r>
              <a:rPr lang="en-US" sz="2400" dirty="0" smtClean="0"/>
              <a:t>)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Invite </a:t>
            </a:r>
            <a:r>
              <a:rPr lang="en-US" sz="2400" dirty="0" smtClean="0">
                <a:hlinkClick r:id="rId3" action="ppaction://hlinkfile"/>
              </a:rPr>
              <a:t>Alice </a:t>
            </a:r>
            <a:r>
              <a:rPr lang="en-US" sz="2400" dirty="0" smtClean="0"/>
              <a:t>to the Sheet</a:t>
            </a:r>
          </a:p>
        </p:txBody>
      </p:sp>
    </p:spTree>
    <p:extLst>
      <p:ext uri="{BB962C8B-B14F-4D97-AF65-F5344CB8AC3E}">
        <p14:creationId xmlns:p14="http://schemas.microsoft.com/office/powerpoint/2010/main" val="1426866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2590800"/>
            <a:ext cx="9144000" cy="2969574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Effort Budget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3455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 Spreadsheet: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Everyone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The sheet is a representation of how much effort is available from the whole team over the project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It helps with budgeting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As you get more understanding of the technologies you will be using, you can estimate how much functionality you will put into your app.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For more guidance, see the </a:t>
            </a:r>
            <a:r>
              <a:rPr lang="en-US" sz="2400" dirty="0" smtClean="0">
                <a:hlinkClick r:id="rId3"/>
              </a:rPr>
              <a:t>handout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730086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2590800"/>
            <a:ext cx="9144000" cy="2969574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Effort Budget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34559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 Spreadsheet: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Everyone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Fill In the Sheet!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How many hours have you got?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Discuss some common activities (Like installing a </a:t>
            </a:r>
            <a:r>
              <a:rPr lang="en-US" sz="2400" dirty="0" err="1" smtClean="0"/>
              <a:t>dev</a:t>
            </a:r>
            <a:r>
              <a:rPr lang="en-US" sz="2400" dirty="0" smtClean="0"/>
              <a:t> system)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Think about what you can get done in a week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Think about what your team can get done in a week</a:t>
            </a:r>
          </a:p>
          <a:p>
            <a:pPr marL="457200" indent="-457200">
              <a:buFont typeface="Arial"/>
              <a:buChar char="•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056324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4000" cy="684907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9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The </a:t>
            </a:r>
            <a:r>
              <a:rPr lang="en-US" sz="8000" dirty="0" smtClean="0"/>
              <a:t>Investigation</a:t>
            </a:r>
            <a:endParaRPr lang="en-US" sz="8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758221" y="6572071"/>
            <a:ext cx="2385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Image credit: </a:t>
            </a:r>
            <a:r>
              <a:rPr lang="en-US" sz="1200" dirty="0" smtClean="0">
                <a:hlinkClick r:id="rId3"/>
              </a:rPr>
              <a:t>Tory Townsend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75524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/>
              <a:t>Investigation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1298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Ideas: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Project Managers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Go to the Trello board: ‘Workshop 1’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Create a List called Investigations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Create a List for each week of the investigation phase</a:t>
            </a:r>
          </a:p>
        </p:txBody>
      </p:sp>
    </p:spTree>
    <p:extLst>
      <p:ext uri="{BB962C8B-B14F-4D97-AF65-F5344CB8AC3E}">
        <p14:creationId xmlns:p14="http://schemas.microsoft.com/office/powerpoint/2010/main" val="850671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/>
              <a:t>Investigation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1298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Ideas: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Everyone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Go to the Trello board: ‘Workshop 1’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Brainstorm - discuss: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The brief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T</a:t>
            </a:r>
            <a:r>
              <a:rPr lang="en-US" sz="2400" dirty="0" smtClean="0"/>
              <a:t>echnologies </a:t>
            </a:r>
            <a:r>
              <a:rPr lang="en-US" sz="2400" dirty="0"/>
              <a:t>you might be </a:t>
            </a:r>
            <a:r>
              <a:rPr lang="en-US" sz="2400" dirty="0" smtClean="0"/>
              <a:t>using</a:t>
            </a:r>
            <a:endParaRPr lang="en-US" sz="2400" dirty="0"/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I</a:t>
            </a:r>
            <a:r>
              <a:rPr lang="en-US" sz="2400" dirty="0" smtClean="0"/>
              <a:t>nvestigations </a:t>
            </a:r>
            <a:r>
              <a:rPr lang="en-US" sz="2400" dirty="0"/>
              <a:t>they might need</a:t>
            </a:r>
            <a:r>
              <a:rPr lang="en-US" sz="2400" dirty="0" smtClean="0"/>
              <a:t>.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Use the Trello board to </a:t>
            </a:r>
            <a:r>
              <a:rPr lang="en-US" sz="2400" dirty="0" err="1" smtClean="0"/>
              <a:t>organise</a:t>
            </a:r>
            <a:r>
              <a:rPr lang="en-US" sz="2400" dirty="0" smtClean="0"/>
              <a:t> your thoughts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4286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/>
              <a:t>Investigation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4587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Plan your investigation: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 smtClean="0"/>
              <a:t>Everyone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Go to the Trello board: ‘Workshop 1’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There are 4 deliverables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The first Deliverable is at the end of Sprint 1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See the </a:t>
            </a:r>
            <a:r>
              <a:rPr lang="en-US" sz="2400" dirty="0" smtClean="0">
                <a:hlinkClick r:id="rId2"/>
              </a:rPr>
              <a:t>Handout </a:t>
            </a:r>
            <a:r>
              <a:rPr lang="en-US" sz="2400" dirty="0" smtClean="0"/>
              <a:t> for details.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If your project has specific hardware requirements come and see us.</a:t>
            </a:r>
          </a:p>
          <a:p>
            <a:pPr marL="457200" indent="-457200">
              <a:buFont typeface="Arial"/>
              <a:buChar char="•"/>
            </a:pP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53211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/>
              <a:t>Investigation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2308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Deliverable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 smtClean="0"/>
              <a:t>Project Manager is responsible for delivery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“Requirements 1: Team Response to the Brief”</a:t>
            </a:r>
          </a:p>
          <a:p>
            <a:pPr marL="1371600" lvl="2" indent="-457200">
              <a:buFont typeface="Arial"/>
              <a:buChar char="•"/>
            </a:pPr>
            <a:r>
              <a:rPr lang="en-US" sz="2400" dirty="0" smtClean="0"/>
              <a:t>Markdown Text Document, checked into your Repo</a:t>
            </a:r>
          </a:p>
          <a:p>
            <a:pPr marL="1371600" lvl="2" indent="-457200">
              <a:buFont typeface="Arial"/>
              <a:buChar char="•"/>
            </a:pPr>
            <a:r>
              <a:rPr lang="en-US" sz="2400" dirty="0" smtClean="0"/>
              <a:t> Email  the URL. See the how-to </a:t>
            </a:r>
            <a:r>
              <a:rPr lang="en-US" sz="2400" dirty="0" smtClean="0">
                <a:hlinkClick r:id="rId2"/>
              </a:rPr>
              <a:t>here</a:t>
            </a:r>
            <a:r>
              <a:rPr lang="en-US" sz="2400" dirty="0" smtClean="0"/>
              <a:t>.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Evidence:</a:t>
            </a:r>
          </a:p>
          <a:p>
            <a:pPr marL="1371600" lvl="2" indent="-457200">
              <a:buFont typeface="Arial"/>
              <a:buChar char="•"/>
            </a:pPr>
            <a:r>
              <a:rPr lang="en-US" sz="2400" dirty="0" smtClean="0"/>
              <a:t>Code samples / </a:t>
            </a:r>
            <a:r>
              <a:rPr lang="en-US" sz="2400" dirty="0" err="1" smtClean="0"/>
              <a:t>worklogs</a:t>
            </a:r>
            <a:r>
              <a:rPr lang="en-US" sz="2400" dirty="0" smtClean="0"/>
              <a:t> checked into your repos</a:t>
            </a:r>
          </a:p>
          <a:p>
            <a:pPr marL="1371600" lvl="2" indent="-457200">
              <a:buFont typeface="Arial"/>
              <a:buChar char="•"/>
            </a:pPr>
            <a:endParaRPr lang="en-US" sz="2400" dirty="0"/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We are looking for your first stab at understanding what of the brief is achievable, and how.</a:t>
            </a:r>
          </a:p>
          <a:p>
            <a:pPr marL="914400" lvl="1" indent="-457200">
              <a:buFont typeface="Arial"/>
              <a:buChar char="•"/>
            </a:pPr>
            <a:endParaRPr lang="en-US" sz="2400" dirty="0" smtClean="0"/>
          </a:p>
          <a:p>
            <a:pPr marL="914400" lvl="1" indent="-457200">
              <a:buFont typeface="Arial"/>
              <a:buChar char="•"/>
            </a:pP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15044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/>
              <a:t>Investigation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2308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Deliverable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400" dirty="0"/>
              <a:t>The first Deliverable is at the end of Sprint </a:t>
            </a:r>
            <a:r>
              <a:rPr lang="en-US" sz="2400" dirty="0" smtClean="0"/>
              <a:t>1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Project Manager is responsible for delivery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“Requirements 1: Team Response to the Brief”</a:t>
            </a:r>
          </a:p>
          <a:p>
            <a:pPr marL="1371600" lvl="2" indent="-457200">
              <a:buFont typeface="Arial"/>
              <a:buChar char="•"/>
            </a:pPr>
            <a:r>
              <a:rPr lang="en-US" sz="2400" dirty="0" smtClean="0"/>
              <a:t>Markdown Text Document, checked into your Repo</a:t>
            </a:r>
          </a:p>
          <a:p>
            <a:pPr marL="1371600" lvl="2" indent="-457200">
              <a:buFont typeface="Arial"/>
              <a:buChar char="•"/>
            </a:pPr>
            <a:r>
              <a:rPr lang="en-US" sz="2400" dirty="0" smtClean="0"/>
              <a:t> Email  the URL. See the how-to </a:t>
            </a:r>
            <a:r>
              <a:rPr lang="en-US" sz="2400" dirty="0" smtClean="0">
                <a:hlinkClick r:id="rId2"/>
              </a:rPr>
              <a:t>here</a:t>
            </a:r>
            <a:r>
              <a:rPr lang="en-US" sz="2400" dirty="0" smtClean="0"/>
              <a:t>.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 smtClean="0"/>
              <a:t>Evidence:</a:t>
            </a:r>
          </a:p>
          <a:p>
            <a:pPr marL="1371600" lvl="2" indent="-457200">
              <a:buFont typeface="Arial"/>
              <a:buChar char="•"/>
            </a:pPr>
            <a:r>
              <a:rPr lang="en-US" sz="2400" dirty="0" smtClean="0"/>
              <a:t>Code samples / </a:t>
            </a:r>
            <a:r>
              <a:rPr lang="en-US" sz="2400" dirty="0" err="1" smtClean="0"/>
              <a:t>worklogs</a:t>
            </a:r>
            <a:r>
              <a:rPr lang="en-US" sz="2400" dirty="0" smtClean="0"/>
              <a:t> checked into your repos</a:t>
            </a:r>
          </a:p>
          <a:p>
            <a:pPr marL="1371600" lvl="2" indent="-457200">
              <a:buFont typeface="Arial"/>
              <a:buChar char="•"/>
            </a:pPr>
            <a:endParaRPr lang="en-US" sz="2400" dirty="0"/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We are looking for your first stab at understanding what of the brief is achievable, and how.</a:t>
            </a:r>
          </a:p>
          <a:p>
            <a:pPr marL="914400" lvl="1" indent="-457200">
              <a:buFont typeface="Arial"/>
              <a:buChar char="•"/>
            </a:pPr>
            <a:endParaRPr lang="en-US" sz="2400" dirty="0" smtClean="0"/>
          </a:p>
          <a:p>
            <a:pPr marL="914400" lvl="1" indent="-457200">
              <a:buFont typeface="Arial"/>
              <a:buChar char="•"/>
            </a:pPr>
            <a:endParaRPr lang="en-US" sz="2400" dirty="0" smtClean="0"/>
          </a:p>
          <a:p>
            <a:pPr marL="457200" indent="-457200">
              <a:buFont typeface="Arial"/>
              <a:buChar char="•"/>
            </a:pP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89234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/>
              <a:t>Investigation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331606" y="1630844"/>
            <a:ext cx="2100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Next Time</a:t>
            </a:r>
            <a:endParaRPr lang="en-US" sz="36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01843" y="2644170"/>
            <a:ext cx="79403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next workshop date and time is available </a:t>
            </a:r>
            <a:r>
              <a:rPr lang="en-US" sz="2400" dirty="0" smtClean="0">
                <a:hlinkClick r:id="rId2"/>
              </a:rPr>
              <a:t>here</a:t>
            </a:r>
            <a:r>
              <a:rPr lang="en-US" sz="2400" dirty="0" smtClean="0"/>
              <a:t>:</a:t>
            </a:r>
          </a:p>
          <a:p>
            <a:pPr marL="342900" indent="-342900">
              <a:buFont typeface="Arial"/>
              <a:buChar char="•"/>
            </a:pP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Any hardware should be available. 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We will be helping ready you for delivery of 1</a:t>
            </a:r>
            <a:r>
              <a:rPr lang="en-US" sz="2400" baseline="30000" dirty="0" smtClean="0"/>
              <a:t>st</a:t>
            </a:r>
            <a:r>
              <a:rPr lang="en-US" sz="2400" dirty="0" smtClean="0"/>
              <a:t> Draft Requirements.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510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DigitalLabs@MMU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alphaModFix amt="22000"/>
          </a:blip>
          <a:srcRect t="8527" b="852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8433" y="4164454"/>
            <a:ext cx="2505814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800" dirty="0" smtClean="0"/>
              <a:t>Laurie Cooper</a:t>
            </a:r>
          </a:p>
          <a:p>
            <a:pPr marL="285750" indent="-285750">
              <a:buFont typeface="Arial"/>
              <a:buChar char="•"/>
            </a:pPr>
            <a:r>
              <a:rPr lang="en-GB" sz="2800" dirty="0"/>
              <a:t>Dave </a:t>
            </a:r>
            <a:r>
              <a:rPr lang="en-GB" sz="2800" dirty="0" err="1" smtClean="0"/>
              <a:t>Mee</a:t>
            </a:r>
            <a:endParaRPr lang="en-GB" sz="2800" dirty="0" smtClean="0"/>
          </a:p>
          <a:p>
            <a:pPr marL="285750" indent="-285750">
              <a:buFont typeface="Arial"/>
              <a:buChar char="•"/>
            </a:pPr>
            <a:r>
              <a:rPr lang="en-GB" sz="2800" dirty="0" smtClean="0"/>
              <a:t>Stuart </a:t>
            </a:r>
            <a:r>
              <a:rPr lang="en-GB" sz="2800" dirty="0" err="1" smtClean="0"/>
              <a:t>Bennet</a:t>
            </a:r>
            <a:endParaRPr lang="en-GB" sz="2800" dirty="0" smtClean="0"/>
          </a:p>
          <a:p>
            <a:pPr marL="285750" indent="-285750">
              <a:buFont typeface="Arial"/>
              <a:buChar char="•"/>
            </a:pPr>
            <a:endParaRPr lang="en-GB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260926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Hello!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333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Plan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72812" y="2079446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marL="800100" lvl="1" indent="-342900">
              <a:buFont typeface="Arial"/>
              <a:buChar char="•"/>
            </a:pPr>
            <a:endParaRPr lang="en-GB" sz="2000" dirty="0" smtClean="0"/>
          </a:p>
          <a:p>
            <a:pPr lvl="1"/>
            <a:endParaRPr lang="en-GB" sz="2000" dirty="0" smtClean="0"/>
          </a:p>
          <a:p>
            <a:pPr lvl="1"/>
            <a:endParaRPr lang="en-GB" sz="20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7400"/>
            <a:ext cx="9144000" cy="27262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7243" y="4877209"/>
            <a:ext cx="88989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dirty="0" smtClean="0"/>
              <a:t>Object: Produce an MVP from a client brief in 22 weeks</a:t>
            </a:r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Phases: </a:t>
            </a:r>
          </a:p>
          <a:p>
            <a:pPr marL="742950" lvl="1" indent="-285750">
              <a:buFont typeface="Arial"/>
              <a:buChar char="•"/>
            </a:pPr>
            <a:r>
              <a:rPr lang="en-GB" dirty="0" smtClean="0"/>
              <a:t>Prep </a:t>
            </a:r>
          </a:p>
          <a:p>
            <a:pPr marL="742950" lvl="1" indent="-285750">
              <a:buFont typeface="Arial"/>
              <a:buChar char="•"/>
            </a:pPr>
            <a:r>
              <a:rPr lang="en-GB" dirty="0" smtClean="0"/>
              <a:t>Implementation</a:t>
            </a:r>
          </a:p>
          <a:p>
            <a:pPr marL="742950" lvl="1" indent="-285750">
              <a:buFont typeface="Arial"/>
              <a:buChar char="•"/>
            </a:pPr>
            <a:r>
              <a:rPr lang="en-GB" dirty="0" smtClean="0"/>
              <a:t>Release</a:t>
            </a:r>
          </a:p>
          <a:p>
            <a:pPr marL="285750" indent="-285750">
              <a:buFont typeface="Arial"/>
              <a:buChar char="•"/>
            </a:pPr>
            <a:r>
              <a:rPr lang="en-GB" dirty="0" smtClean="0"/>
              <a:t>Regular short sprints and deliveries</a:t>
            </a:r>
          </a:p>
          <a:p>
            <a:endParaRPr lang="en-GB" dirty="0"/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8711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The Plan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673600" y="2079446"/>
            <a:ext cx="402881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b="1" dirty="0" smtClean="0"/>
              <a:t>Prep:</a:t>
            </a:r>
          </a:p>
          <a:p>
            <a:r>
              <a:rPr lang="en-GB" sz="2000" b="1" dirty="0" smtClean="0"/>
              <a:t>Timescale:</a:t>
            </a:r>
          </a:p>
          <a:p>
            <a:r>
              <a:rPr lang="en-GB" sz="2000" dirty="0" smtClean="0"/>
              <a:t>8 weeks, 5 workshops, 4 deliveries.</a:t>
            </a:r>
          </a:p>
          <a:p>
            <a:endParaRPr lang="en-GB" sz="2000" dirty="0" smtClean="0"/>
          </a:p>
          <a:p>
            <a:r>
              <a:rPr lang="en-GB" sz="2000" b="1" dirty="0" smtClean="0"/>
              <a:t>By the end:</a:t>
            </a:r>
            <a:endParaRPr lang="en-GB" sz="2000" b="1" dirty="0"/>
          </a:p>
          <a:p>
            <a:r>
              <a:rPr lang="en-GB" sz="2000" dirty="0" smtClean="0"/>
              <a:t>A workable, achievable design.</a:t>
            </a:r>
          </a:p>
          <a:p>
            <a:endParaRPr lang="en-GB" sz="2000" dirty="0" smtClean="0"/>
          </a:p>
          <a:p>
            <a:r>
              <a:rPr lang="en-GB" sz="2000" dirty="0" smtClean="0"/>
              <a:t>More Information?</a:t>
            </a:r>
          </a:p>
          <a:p>
            <a:r>
              <a:rPr lang="en-GB" sz="2000" dirty="0" smtClean="0"/>
              <a:t>See your </a:t>
            </a:r>
            <a:r>
              <a:rPr lang="en-GB" sz="2000" dirty="0" smtClean="0">
                <a:hlinkClick r:id="rId2"/>
              </a:rPr>
              <a:t>hand-out</a:t>
            </a:r>
            <a:r>
              <a:rPr lang="en-GB" sz="2000" dirty="0" smtClean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079446"/>
            <a:ext cx="3582103" cy="273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044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4000" cy="6849070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9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Set-up</a:t>
            </a:r>
          </a:p>
          <a:p>
            <a:pPr marL="0" indent="0" algn="ctr">
              <a:buNone/>
            </a:pPr>
            <a:r>
              <a:rPr lang="en-US" sz="8000" dirty="0" smtClean="0"/>
              <a:t>Your</a:t>
            </a:r>
          </a:p>
          <a:p>
            <a:pPr marL="0" indent="0" algn="ctr">
              <a:buNone/>
            </a:pPr>
            <a:r>
              <a:rPr lang="en-US" sz="8000" dirty="0" smtClean="0"/>
              <a:t>Team</a:t>
            </a:r>
            <a:endParaRPr lang="en-US" sz="8000" dirty="0"/>
          </a:p>
        </p:txBody>
      </p:sp>
      <p:sp>
        <p:nvSpPr>
          <p:cNvPr id="5" name="TextBox 4"/>
          <p:cNvSpPr txBox="1"/>
          <p:nvPr/>
        </p:nvSpPr>
        <p:spPr>
          <a:xfrm>
            <a:off x="6758221" y="6572071"/>
            <a:ext cx="2385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Image credit: </a:t>
            </a:r>
            <a:r>
              <a:rPr lang="en-US" sz="1200" dirty="0" smtClean="0">
                <a:hlinkClick r:id="rId3"/>
              </a:rPr>
              <a:t>Tory Townsend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56763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6649</TotalTime>
  <Words>1808</Words>
  <Application>Microsoft Macintosh PowerPoint</Application>
  <PresentationFormat>On-screen Show (4:3)</PresentationFormat>
  <Paragraphs>450</Paragraphs>
  <Slides>59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0" baseType="lpstr">
      <vt:lpstr>Office Theme</vt:lpstr>
      <vt:lpstr>DigitalLabs@MMU Live Projects Team Setup </vt:lpstr>
      <vt:lpstr>PowerPoint Presentation</vt:lpstr>
      <vt:lpstr>Today</vt:lpstr>
      <vt:lpstr>Follow Along!</vt:lpstr>
      <vt:lpstr>PowerPoint Presentation</vt:lpstr>
      <vt:lpstr>DigitalLabs@MMU</vt:lpstr>
      <vt:lpstr>The Plan</vt:lpstr>
      <vt:lpstr>The Plan</vt:lpstr>
      <vt:lpstr>PowerPoint Presentation</vt:lpstr>
      <vt:lpstr>Setup Your Team</vt:lpstr>
      <vt:lpstr>Setup Your Team</vt:lpstr>
      <vt:lpstr>Setup Your Team</vt:lpstr>
      <vt:lpstr>Setup Your Team</vt:lpstr>
      <vt:lpstr>Setup Your Team</vt:lpstr>
      <vt:lpstr>PowerPoint Presentation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Setup The Project</vt:lpstr>
      <vt:lpstr>PowerPoint Presentation</vt:lpstr>
      <vt:lpstr>The Effort Budget</vt:lpstr>
      <vt:lpstr>The Effort Budget</vt:lpstr>
      <vt:lpstr>The Effort Budget</vt:lpstr>
      <vt:lpstr>The Effort Budget</vt:lpstr>
      <vt:lpstr>The Effort Budget</vt:lpstr>
      <vt:lpstr>The Effort Budget</vt:lpstr>
      <vt:lpstr>PowerPoint Presentation</vt:lpstr>
      <vt:lpstr>The Investigation</vt:lpstr>
      <vt:lpstr>The Investigation</vt:lpstr>
      <vt:lpstr>The Investigation</vt:lpstr>
      <vt:lpstr>The Investigation</vt:lpstr>
      <vt:lpstr>The Investigation</vt:lpstr>
      <vt:lpstr>The Investigation</vt:lpstr>
    </vt:vector>
  </TitlesOfParts>
  <Company>Digital Labs @ MMU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Tools of the Trade</dc:title>
  <dc:creator>Laurie Cooper</dc:creator>
  <cp:lastModifiedBy>Laurie Cooper</cp:lastModifiedBy>
  <cp:revision>222</cp:revision>
  <dcterms:created xsi:type="dcterms:W3CDTF">2017-10-05T09:32:04Z</dcterms:created>
  <dcterms:modified xsi:type="dcterms:W3CDTF">2017-10-24T12:37:20Z</dcterms:modified>
</cp:coreProperties>
</file>